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55"/>
    <p:restoredTop sz="94633"/>
  </p:normalViewPr>
  <p:slideViewPr>
    <p:cSldViewPr snapToGrid="0" snapToObjects="1">
      <p:cViewPr varScale="1">
        <p:scale>
          <a:sx n="132" d="100"/>
          <a:sy n="132" d="100"/>
        </p:scale>
        <p:origin x="16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29B44-FDBE-F04F-A342-6F6DD5F59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848FE4-8923-4D41-B9BE-D58CC613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4AFDF-9B36-144E-A32C-131540FA1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5321A-C05A-E54D-8AAF-960E1BF48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F9B9F-C1C9-F244-9FC4-F1BDA5DE9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75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FECE-2EB6-C642-9BEC-2F89FA337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DC3255-EC66-5943-AC71-DC68D11EC6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02C4D-4FD4-A442-9EEF-15609E945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0935D5-4F47-1246-A61E-FB8D833E6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B6E41-07DC-514F-B0F8-1F17BA183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31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C4238A-78DF-CA4D-B774-E0AD528FE8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C66A7-7826-914A-85DA-C2470C224D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16CC3-131A-E146-8757-BED1E4C58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991E6-E944-8042-A216-B2BF81970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2CA35-A44C-AA4D-B0C5-2C10250F5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92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BBEE-DA4F-B843-A2BD-6401AB240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EB230-0FFA-204E-9294-3C39A33C6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BBA8B-949C-774E-8E8C-76070828A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ED551-956F-D04D-91A5-96BA3D1E8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FDB0C-305C-604D-BBCF-BCF6212E8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0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71E-EBDD-7A4C-B7C3-736362870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D97C6-B480-CB47-8DCE-0726A8C5B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FA948-C4E6-BA44-BE8A-0A5C855EE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6197C-FC47-1A4C-B06D-CF159F93A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1790A-AC79-CF49-BC3D-3AC4AD6B7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70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3878F-E6CE-C149-B9F4-7F176C740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CD143-49F7-7C43-9A3E-8D1F457F9A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186941-6A66-2140-BE62-8A45B85FA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79CD5D-CB57-2B41-9B0D-D72F041E5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2E1689-E66A-4F45-8084-0C49525BF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80E5D3-7046-744E-97E1-8C5C3390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65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CEA5E-01D1-1C4C-ADAD-4B1BBAC6A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5DA711-D9F7-F14B-9C82-9D7DA6456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ECE03-1191-034A-91B7-2E49C2BD42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9ADAF5-9231-8248-85CA-AE78FA11F9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C8052-DB12-DB48-B992-80107A051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62FB4E-4D8D-9746-BE33-D9C0BDCAF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A434BE-F022-894E-A749-48EBFB9A6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411F46-A200-B94E-9EEE-B214759FE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387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E911D-6FB5-B943-8BB1-2749E6817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73299-0F88-C649-8622-47C3FAB45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30CEB8-AD48-6644-A6A0-6D95F207E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54AA24-F6ED-2F48-877A-1D6E4E36E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297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D183D1-C569-4F46-83A9-E9ACE5D10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2D3611-A377-7349-920B-C3A422418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B85CA6-D7DE-EE44-B219-F12DD4920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74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F755F-FD1C-5144-B388-5CB1728AC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7A0ED-7A40-6A49-9908-3924427D8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1BB645-A7B6-7942-BA4B-5729989C80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458BDB-866E-5841-83A9-5DF745062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51BCB-B21F-754C-B170-96C5A79BD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8B416E-DC12-EA4D-9AD7-FB9100D38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94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A47B-1950-8949-8DCE-A333E2BE1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1317E2-D52F-EC45-8FB4-C23C4E0AEA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B0DD65-E5EC-0843-BAAD-CF02024C34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D12AC3-F7C1-B845-957D-A73764DF1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0BF74-5747-E445-8E09-B762B1003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1295B5-77FE-6146-B38D-64ADD410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08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A482B8-127A-DF43-9D7A-019EED82F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BCBF6-536F-3E4E-A5F1-91E0DCA2D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BD38B0-D5AB-9A43-975C-C7A0B1A879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3E443-BE43-004D-9C06-074CB2D403B4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65368-CE98-0146-A4D8-B0B28C6648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0355C-27F6-9540-BC16-F6211ED8D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F66C3-0262-EF4B-9021-0EB0C5A1D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804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10101" y="4754880"/>
            <a:ext cx="5241394" cy="2400632"/>
          </a:xfrm>
        </p:spPr>
        <p:txBody>
          <a:bodyPr>
            <a:normAutofit/>
          </a:bodyPr>
          <a:lstStyle/>
          <a:p>
            <a:pPr algn="l"/>
            <a:r>
              <a:rPr lang="en-US" sz="1800" dirty="0"/>
              <a:t>Chris Gignoux</a:t>
            </a:r>
          </a:p>
          <a:p>
            <a:pPr algn="l"/>
            <a:r>
              <a:rPr lang="en-US" sz="1800" dirty="0"/>
              <a:t>Colorado Center for Personalized Medicine</a:t>
            </a:r>
          </a:p>
          <a:p>
            <a:pPr algn="l"/>
            <a:r>
              <a:rPr lang="en-US" sz="1800" dirty="0"/>
              <a:t>Department of Biostatistics and Informatics</a:t>
            </a:r>
          </a:p>
          <a:p>
            <a:pPr algn="l"/>
            <a:r>
              <a:rPr lang="en-US" sz="1800" dirty="0"/>
              <a:t>University of Colorado, Anschutz Medical Campus</a:t>
            </a:r>
          </a:p>
          <a:p>
            <a:pPr algn="l"/>
            <a:r>
              <a:rPr lang="en-US" sz="1800" dirty="0" err="1"/>
              <a:t>chris.gignoux@ucdenver.edu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5319" y="4754880"/>
            <a:ext cx="3318785" cy="19809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5FFC1F-ACA3-F84F-8C91-4585B0B01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9115" y="577639"/>
            <a:ext cx="8463365" cy="3225981"/>
          </a:xfrm>
          <a:prstGeom prst="rect">
            <a:avLst/>
          </a:prstGeom>
          <a:ln w="38100"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78443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FA23-F3DB-1C49-9D1A-EB81ABA0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0BC8F-6AC5-5548-9F46-2F85AEE95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04564"/>
          </a:xfrm>
        </p:spPr>
        <p:txBody>
          <a:bodyPr>
            <a:normAutofit/>
          </a:bodyPr>
          <a:lstStyle/>
          <a:p>
            <a:r>
              <a:rPr lang="en-US" dirty="0"/>
              <a:t>Why people use cross-validation to determine this?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it works for subsampling, it should extrapolate to real life/test data</a:t>
            </a:r>
          </a:p>
          <a:p>
            <a:endParaRPr lang="en-US" dirty="0"/>
          </a:p>
          <a:p>
            <a:pPr lvl="1"/>
            <a:r>
              <a:rPr lang="en-US" dirty="0"/>
              <a:t>*only if generalizable…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FB340D-163E-3643-AF14-0A91DCA98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594" y="2316330"/>
            <a:ext cx="3226871" cy="238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671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FA23-F3DB-1C49-9D1A-EB81ABA0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DNNs?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0BC8F-6AC5-5548-9F46-2F85AEE95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200817"/>
          </a:xfrm>
        </p:spPr>
        <p:txBody>
          <a:bodyPr/>
          <a:lstStyle/>
          <a:p>
            <a:r>
              <a:rPr lang="en-US" dirty="0"/>
              <a:t>Universal function </a:t>
            </a:r>
            <a:r>
              <a:rPr lang="en-US" dirty="0" err="1"/>
              <a:t>approximator</a:t>
            </a:r>
            <a:r>
              <a:rPr lang="en-US" dirty="0"/>
              <a:t>! (or something)</a:t>
            </a:r>
          </a:p>
          <a:p>
            <a:endParaRPr lang="en-US" dirty="0"/>
          </a:p>
          <a:p>
            <a:r>
              <a:rPr lang="en-US" dirty="0"/>
              <a:t>Multi-layer design allows for hierarchical knowledge encoding</a:t>
            </a:r>
          </a:p>
          <a:p>
            <a:endParaRPr lang="en-US" dirty="0"/>
          </a:p>
          <a:p>
            <a:r>
              <a:rPr lang="en-US" dirty="0"/>
              <a:t>A prototypical cat detector:</a:t>
            </a:r>
          </a:p>
          <a:p>
            <a:pPr lvl="1"/>
            <a:r>
              <a:rPr lang="en-US" dirty="0"/>
              <a:t>First layer detects edges</a:t>
            </a:r>
          </a:p>
          <a:p>
            <a:pPr lvl="1"/>
            <a:r>
              <a:rPr lang="en-US" dirty="0"/>
              <a:t>Second layer detects whiskers, hair tufts</a:t>
            </a:r>
          </a:p>
          <a:p>
            <a:pPr lvl="1"/>
            <a:r>
              <a:rPr lang="en-US" dirty="0"/>
              <a:t>Third layer detects ears, eyes</a:t>
            </a:r>
          </a:p>
          <a:p>
            <a:pPr lvl="1"/>
            <a:r>
              <a:rPr lang="en-US" dirty="0"/>
              <a:t>Fourth layer detects cat faces</a:t>
            </a:r>
          </a:p>
          <a:p>
            <a:pPr lvl="1"/>
            <a:r>
              <a:rPr lang="en-US" dirty="0"/>
              <a:t>All this feeds into some sort of overall classifier of P(cat)</a:t>
            </a:r>
          </a:p>
        </p:txBody>
      </p:sp>
    </p:spTree>
    <p:extLst>
      <p:ext uri="{BB962C8B-B14F-4D97-AF65-F5344CB8AC3E}">
        <p14:creationId xmlns:p14="http://schemas.microsoft.com/office/powerpoint/2010/main" val="2647350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FA23-F3DB-1C49-9D1A-EB81ABA0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DNNs?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0BC8F-6AC5-5548-9F46-2F85AEE95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200817"/>
          </a:xfrm>
        </p:spPr>
        <p:txBody>
          <a:bodyPr/>
          <a:lstStyle/>
          <a:p>
            <a:r>
              <a:rPr lang="en-US" dirty="0"/>
              <a:t>Universal function </a:t>
            </a:r>
            <a:r>
              <a:rPr lang="en-US" dirty="0" err="1"/>
              <a:t>approximator</a:t>
            </a:r>
            <a:r>
              <a:rPr lang="en-US" dirty="0"/>
              <a:t>! (or something)</a:t>
            </a:r>
          </a:p>
          <a:p>
            <a:endParaRPr lang="en-US" dirty="0"/>
          </a:p>
          <a:p>
            <a:r>
              <a:rPr lang="en-US" dirty="0"/>
              <a:t>Multi-layer design allows for hierarchical knowledge encoding</a:t>
            </a:r>
          </a:p>
          <a:p>
            <a:endParaRPr lang="en-US" dirty="0"/>
          </a:p>
          <a:p>
            <a:r>
              <a:rPr lang="en-US" dirty="0"/>
              <a:t>A prototypical cat detector:</a:t>
            </a:r>
          </a:p>
          <a:p>
            <a:pPr lvl="1"/>
            <a:r>
              <a:rPr lang="en-US" dirty="0"/>
              <a:t>First layer detects edges</a:t>
            </a:r>
          </a:p>
          <a:p>
            <a:pPr lvl="1"/>
            <a:r>
              <a:rPr lang="en-US" dirty="0"/>
              <a:t>Second layer detects whiskers, hair tufts</a:t>
            </a:r>
          </a:p>
          <a:p>
            <a:pPr lvl="1"/>
            <a:r>
              <a:rPr lang="en-US" dirty="0"/>
              <a:t>Third layer detects ears, eyes</a:t>
            </a:r>
          </a:p>
          <a:p>
            <a:pPr lvl="1"/>
            <a:r>
              <a:rPr lang="en-US" dirty="0"/>
              <a:t>Fourth layer detects cat faces</a:t>
            </a:r>
          </a:p>
          <a:p>
            <a:pPr lvl="1"/>
            <a:r>
              <a:rPr lang="en-US" dirty="0"/>
              <a:t>All this feeds into some sort of overall classifier of P(cat)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F838AD-66D0-794F-B32B-23FBDB5B82C7}"/>
              </a:ext>
            </a:extLst>
          </p:cNvPr>
          <p:cNvSpPr/>
          <p:nvPr/>
        </p:nvSpPr>
        <p:spPr>
          <a:xfrm rot="20053200">
            <a:off x="4294964" y="4478488"/>
            <a:ext cx="83870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Is that really what’s going on under the hood?</a:t>
            </a:r>
          </a:p>
        </p:txBody>
      </p:sp>
    </p:spTree>
    <p:extLst>
      <p:ext uri="{BB962C8B-B14F-4D97-AF65-F5344CB8AC3E}">
        <p14:creationId xmlns:p14="http://schemas.microsoft.com/office/powerpoint/2010/main" val="1037106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7323C7A-1ABF-3C4E-A69B-E343B5DA5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DNNs learning about features that are generalizable to the world?</a:t>
            </a:r>
          </a:p>
          <a:p>
            <a:pPr lvl="1"/>
            <a:r>
              <a:rPr lang="en-US" dirty="0"/>
              <a:t>Yes, in practice. We can calculate P(cat) like crazy!</a:t>
            </a:r>
          </a:p>
          <a:p>
            <a:pPr lvl="1"/>
            <a:endParaRPr lang="en-US" dirty="0"/>
          </a:p>
          <a:p>
            <a:r>
              <a:rPr lang="en-US" dirty="0"/>
              <a:t>Are DNNs learning about objects and structures that make sense?</a:t>
            </a:r>
          </a:p>
          <a:p>
            <a:pPr lvl="1"/>
            <a:r>
              <a:rPr lang="en-US" dirty="0"/>
              <a:t>Yes, lots of people argue. For a very weird example of this, look at Google Deep Dream</a:t>
            </a:r>
          </a:p>
          <a:p>
            <a:pPr lvl="1"/>
            <a:endParaRPr lang="en-US" dirty="0"/>
          </a:p>
          <a:p>
            <a:r>
              <a:rPr lang="en-US" dirty="0"/>
              <a:t>Is this a necessary feature of DNN behavior?</a:t>
            </a:r>
          </a:p>
        </p:txBody>
      </p:sp>
    </p:spTree>
    <p:extLst>
      <p:ext uri="{BB962C8B-B14F-4D97-AF65-F5344CB8AC3E}">
        <p14:creationId xmlns:p14="http://schemas.microsoft.com/office/powerpoint/2010/main" val="1767301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7323C7A-1ABF-3C4E-A69B-E343B5DA5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A74D07-72F1-9646-BE55-42932AA22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115" y="577639"/>
            <a:ext cx="8463365" cy="3225981"/>
          </a:xfrm>
          <a:prstGeom prst="rect">
            <a:avLst/>
          </a:prstGeom>
          <a:ln w="38100"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67162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6B0E7B2-4D20-AF40-95C8-100244067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400" y="1022350"/>
            <a:ext cx="85852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12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D410C8-A1DE-974E-99A8-944B1C45C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029" y="721895"/>
            <a:ext cx="10621677" cy="513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769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EC6609-6A96-2141-93CE-084DCBC5A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556" y="578295"/>
            <a:ext cx="8874492" cy="5249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82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4E68E4-726C-104A-9441-F2F98E7E7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676" y="173627"/>
            <a:ext cx="8672362" cy="659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65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A19EF-C176-0D4A-AFA6-4AEE38866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Generalization – </a:t>
            </a:r>
            <a:r>
              <a:rPr lang="en-US" sz="2000" dirty="0"/>
              <a:t>Watt and van den Berg, 2002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A061A6-D982-144D-8BA1-6FE7152021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08"/>
          <a:stretch/>
        </p:blipFill>
        <p:spPr>
          <a:xfrm>
            <a:off x="1915428" y="1565560"/>
            <a:ext cx="9055702" cy="3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3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05E8B-A754-7F44-B317-94A0B04D4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think about generalization?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F862A-207F-5941-B6C0-56729290C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“fit” models to data?</a:t>
            </a:r>
          </a:p>
          <a:p>
            <a:endParaRPr lang="en-US" dirty="0"/>
          </a:p>
          <a:p>
            <a:r>
              <a:rPr lang="en-US" dirty="0"/>
              <a:t>Specify some degree of model complexity, which one is right?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3C788D-142B-A94F-B71F-30910F05B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6655" y="3486877"/>
            <a:ext cx="4453556" cy="303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567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FA23-F3DB-1C49-9D1A-EB81ABA0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0BC8F-6AC5-5548-9F46-2F85AEE95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 are fit in the training stage with training data</a:t>
            </a:r>
          </a:p>
          <a:p>
            <a:pPr lvl="1"/>
            <a:r>
              <a:rPr lang="en-US" dirty="0"/>
              <a:t>Hopefully some sort of gold-standard dataset representing reality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C2D2C2-F713-434B-87B8-4793C92AD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460" y="3066800"/>
            <a:ext cx="4215999" cy="31101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0B89D5D-3E0E-024C-959B-B4B13B787718}"/>
              </a:ext>
            </a:extLst>
          </p:cNvPr>
          <p:cNvSpPr/>
          <p:nvPr/>
        </p:nvSpPr>
        <p:spPr>
          <a:xfrm>
            <a:off x="7994524" y="4158734"/>
            <a:ext cx="102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Test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C018AF-CEFD-864E-BF78-96AA3986D396}"/>
              </a:ext>
            </a:extLst>
          </p:cNvPr>
          <p:cNvSpPr/>
          <p:nvPr/>
        </p:nvSpPr>
        <p:spPr>
          <a:xfrm>
            <a:off x="8033025" y="5467770"/>
            <a:ext cx="1394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Training data</a:t>
            </a:r>
          </a:p>
        </p:txBody>
      </p:sp>
    </p:spTree>
    <p:extLst>
      <p:ext uri="{BB962C8B-B14F-4D97-AF65-F5344CB8AC3E}">
        <p14:creationId xmlns:p14="http://schemas.microsoft.com/office/powerpoint/2010/main" val="1581101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FA23-F3DB-1C49-9D1A-EB81ABA0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0BC8F-6AC5-5548-9F46-2F85AEE95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 are fit in the training stage with training data</a:t>
            </a:r>
          </a:p>
          <a:p>
            <a:pPr lvl="1"/>
            <a:r>
              <a:rPr lang="en-US" dirty="0"/>
              <a:t>Hopefully some sort of gold-standard dataset representing reality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C2D2C2-F713-434B-87B8-4793C92AD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460" y="3066800"/>
            <a:ext cx="4215999" cy="31101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0B89D5D-3E0E-024C-959B-B4B13B787718}"/>
              </a:ext>
            </a:extLst>
          </p:cNvPr>
          <p:cNvSpPr/>
          <p:nvPr/>
        </p:nvSpPr>
        <p:spPr>
          <a:xfrm>
            <a:off x="7994524" y="4158734"/>
            <a:ext cx="102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Test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C018AF-CEFD-864E-BF78-96AA3986D396}"/>
              </a:ext>
            </a:extLst>
          </p:cNvPr>
          <p:cNvSpPr/>
          <p:nvPr/>
        </p:nvSpPr>
        <p:spPr>
          <a:xfrm>
            <a:off x="8033025" y="5467770"/>
            <a:ext cx="1394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Training data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4F0802-2EEA-CB4F-AC08-682A5A8463EF}"/>
              </a:ext>
            </a:extLst>
          </p:cNvPr>
          <p:cNvSpPr/>
          <p:nvPr/>
        </p:nvSpPr>
        <p:spPr>
          <a:xfrm>
            <a:off x="4749635" y="3631962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underfit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1195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FA23-F3DB-1C49-9D1A-EB81ABA0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0BC8F-6AC5-5548-9F46-2F85AEE95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 are fit in the training stage with training data</a:t>
            </a:r>
          </a:p>
          <a:p>
            <a:pPr lvl="1"/>
            <a:r>
              <a:rPr lang="en-US" dirty="0"/>
              <a:t>Hopefully some sort of gold-standard dataset representing reality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C2D2C2-F713-434B-87B8-4793C92AD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460" y="3066800"/>
            <a:ext cx="4215999" cy="31101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0B89D5D-3E0E-024C-959B-B4B13B787718}"/>
              </a:ext>
            </a:extLst>
          </p:cNvPr>
          <p:cNvSpPr/>
          <p:nvPr/>
        </p:nvSpPr>
        <p:spPr>
          <a:xfrm>
            <a:off x="7994524" y="4158734"/>
            <a:ext cx="102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Test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C018AF-CEFD-864E-BF78-96AA3986D396}"/>
              </a:ext>
            </a:extLst>
          </p:cNvPr>
          <p:cNvSpPr/>
          <p:nvPr/>
        </p:nvSpPr>
        <p:spPr>
          <a:xfrm>
            <a:off x="8033025" y="5467770"/>
            <a:ext cx="1394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Training data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92887C-3ECA-144D-9783-164576A14019}"/>
              </a:ext>
            </a:extLst>
          </p:cNvPr>
          <p:cNvSpPr/>
          <p:nvPr/>
        </p:nvSpPr>
        <p:spPr>
          <a:xfrm>
            <a:off x="7127075" y="3974068"/>
            <a:ext cx="995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overfit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7598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FA23-F3DB-1C49-9D1A-EB81ABA0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0BC8F-6AC5-5548-9F46-2F85AEE95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Underfit</a:t>
            </a:r>
            <a:r>
              <a:rPr lang="en-US" dirty="0"/>
              <a:t> models tend to be sparser or smaller weights</a:t>
            </a:r>
          </a:p>
          <a:p>
            <a:r>
              <a:rPr lang="en-US" dirty="0" err="1"/>
              <a:t>Overfit</a:t>
            </a:r>
            <a:r>
              <a:rPr lang="en-US" dirty="0"/>
              <a:t> models tend to have more parameters or higher weights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C2D2C2-F713-434B-87B8-4793C92AD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460" y="3066800"/>
            <a:ext cx="4215999" cy="31101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0B89D5D-3E0E-024C-959B-B4B13B787718}"/>
              </a:ext>
            </a:extLst>
          </p:cNvPr>
          <p:cNvSpPr/>
          <p:nvPr/>
        </p:nvSpPr>
        <p:spPr>
          <a:xfrm>
            <a:off x="7994524" y="4158734"/>
            <a:ext cx="1023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Test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C018AF-CEFD-864E-BF78-96AA3986D396}"/>
              </a:ext>
            </a:extLst>
          </p:cNvPr>
          <p:cNvSpPr/>
          <p:nvPr/>
        </p:nvSpPr>
        <p:spPr>
          <a:xfrm>
            <a:off x="8033025" y="5467770"/>
            <a:ext cx="1394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Training data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92887C-3ECA-144D-9783-164576A14019}"/>
              </a:ext>
            </a:extLst>
          </p:cNvPr>
          <p:cNvSpPr/>
          <p:nvPr/>
        </p:nvSpPr>
        <p:spPr>
          <a:xfrm>
            <a:off x="7127075" y="3974068"/>
            <a:ext cx="995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overfit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79516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FA23-F3DB-1C49-9D1A-EB81ABA0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0BC8F-6AC5-5548-9F46-2F85AEE95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0456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can encourage improved generalization error using some sort of </a:t>
            </a:r>
            <a:r>
              <a:rPr lang="en-US" i="1" dirty="0"/>
              <a:t>regularization</a:t>
            </a:r>
          </a:p>
          <a:p>
            <a:r>
              <a:rPr lang="en-US" dirty="0"/>
              <a:t>Ridge/Tikhonov Regression, LASSO, Elastic Net,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Minimize cost function that combines error with a penalty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Used in all sorts of matrix factorization, ML models, clustering </a:t>
            </a:r>
            <a:r>
              <a:rPr lang="en-US" dirty="0" err="1"/>
              <a:t>etc</a:t>
            </a:r>
            <a:r>
              <a:rPr lang="en-US" dirty="0"/>
              <a:t> beyond regression</a:t>
            </a:r>
          </a:p>
          <a:p>
            <a:r>
              <a:rPr lang="en-US" dirty="0"/>
              <a:t>Natural extensions for NNs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9CD48C-03E2-3347-90A3-E49A34C96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832" y="3971541"/>
            <a:ext cx="3746500" cy="8255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824E6EF-BA0D-834C-97DF-027BC04E621A}"/>
              </a:ext>
            </a:extLst>
          </p:cNvPr>
          <p:cNvSpPr/>
          <p:nvPr/>
        </p:nvSpPr>
        <p:spPr>
          <a:xfrm>
            <a:off x="3264742" y="4747312"/>
            <a:ext cx="15751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Minimize error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1A9892-0F5F-B441-940F-E617CB81FD1E}"/>
              </a:ext>
            </a:extLst>
          </p:cNvPr>
          <p:cNvSpPr/>
          <p:nvPr/>
        </p:nvSpPr>
        <p:spPr>
          <a:xfrm>
            <a:off x="5084042" y="4797041"/>
            <a:ext cx="26325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Penalty for excess weights</a:t>
            </a:r>
          </a:p>
        </p:txBody>
      </p:sp>
    </p:spTree>
    <p:extLst>
      <p:ext uri="{BB962C8B-B14F-4D97-AF65-F5344CB8AC3E}">
        <p14:creationId xmlns:p14="http://schemas.microsoft.com/office/powerpoint/2010/main" val="62315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FA23-F3DB-1C49-9D1A-EB81ABA0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0BC8F-6AC5-5548-9F46-2F85AEE95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0456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NNs have issues with determining the proper training epoch: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NNs have well-accepted parameters to help with overfitting:</a:t>
            </a:r>
          </a:p>
          <a:p>
            <a:pPr lvl="1"/>
            <a:r>
              <a:rPr lang="en-US" dirty="0"/>
              <a:t>Batch normalization</a:t>
            </a:r>
          </a:p>
          <a:p>
            <a:pPr lvl="1"/>
            <a:r>
              <a:rPr lang="en-US" dirty="0"/>
              <a:t>Dropout</a:t>
            </a:r>
          </a:p>
          <a:p>
            <a:pPr lvl="1"/>
            <a:r>
              <a:rPr lang="en-US" dirty="0"/>
              <a:t>Optimization/neuron activation architecture</a:t>
            </a:r>
          </a:p>
          <a:p>
            <a:pPr lvl="1"/>
            <a:endParaRPr lang="en-US" dirty="0"/>
          </a:p>
          <a:p>
            <a:r>
              <a:rPr lang="en-US" dirty="0"/>
              <a:t>“Just supposed to work” and “works amazingly in real life” 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FB340D-163E-3643-AF14-0A91DCA98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70" y="2133450"/>
            <a:ext cx="3226871" cy="238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432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1386</TotalTime>
  <Words>496</Words>
  <Application>Microsoft Macintosh PowerPoint</Application>
  <PresentationFormat>Widescreen</PresentationFormat>
  <Paragraphs>99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On Generalization – Watt and van den Berg, 2002</vt:lpstr>
      <vt:lpstr>How to think about generalization? </vt:lpstr>
      <vt:lpstr>Formal interpretation</vt:lpstr>
      <vt:lpstr>Formal interpretation</vt:lpstr>
      <vt:lpstr>Formal interpretation</vt:lpstr>
      <vt:lpstr>Formal interpretation</vt:lpstr>
      <vt:lpstr>Formal interpretation</vt:lpstr>
      <vt:lpstr>Formal interpretation</vt:lpstr>
      <vt:lpstr>Formal interpretation</vt:lpstr>
      <vt:lpstr>Why DNNs?</vt:lpstr>
      <vt:lpstr>Why DNNs?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Gignoux, Chris</dc:creator>
  <cp:lastModifiedBy>Gignoux, Chris</cp:lastModifiedBy>
  <cp:revision>9</cp:revision>
  <dcterms:created xsi:type="dcterms:W3CDTF">2018-03-12T20:33:22Z</dcterms:created>
  <dcterms:modified xsi:type="dcterms:W3CDTF">2018-03-13T19:40:07Z</dcterms:modified>
</cp:coreProperties>
</file>

<file path=docProps/thumbnail.jpeg>
</file>